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4" r:id="rId2"/>
    <p:sldId id="378" r:id="rId3"/>
    <p:sldId id="370" r:id="rId4"/>
    <p:sldId id="371" r:id="rId5"/>
    <p:sldId id="377" r:id="rId6"/>
    <p:sldId id="363" r:id="rId7"/>
    <p:sldId id="372" r:id="rId8"/>
    <p:sldId id="373" r:id="rId9"/>
    <p:sldId id="374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8" autoAdjust="0"/>
    <p:restoredTop sz="91119" autoAdjust="0"/>
  </p:normalViewPr>
  <p:slideViewPr>
    <p:cSldViewPr snapToGrid="0">
      <p:cViewPr>
        <p:scale>
          <a:sx n="60" d="100"/>
          <a:sy n="60" d="100"/>
        </p:scale>
        <p:origin x="-1512" y="-15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A1E8C7-9884-4DF7-8472-22FFE1D4482A}" type="datetimeFigureOut">
              <a:rPr lang="nl-NL"/>
              <a:pPr>
                <a:defRPr/>
              </a:pPr>
              <a:t>21-5-2015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086652-3CA8-417C-B3FE-E295F9947A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8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56D09-9494-4478-9855-A1C751BDF6E8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3FFEC0-1CDC-4127-A9BA-CE868E2E4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4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 In the video it is said that according to the IPCC deforestation</a:t>
            </a:r>
            <a:r>
              <a:rPr lang="en-GB" baseline="0" dirty="0" smtClean="0"/>
              <a:t> and forest degradation contribute about 20% of global GHG emissions annually. These numbers, however, have been updated in the newest IPCC report of 2014.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Agriculture, Forestry and Other Land Use (AFOLU) sector includes land-based CO2 emissions from forest fires, peat fires and peat decay that approximate to net CO2 flux from the Forestry and Other Land Use (FOLU) sub-sector (also referred to as LULUCF – Land Use, Land-Use Change, and Forestry – a sub-set from AFOLU). In 2014, the AFOLU sector contributed 24% to the total GHG emissions annually.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FFEC0-1CDC-4127-A9BA-CE868E2E464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7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71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2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865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45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0456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94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5413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7598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701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>
                <a:solidFill>
                  <a:schemeClr val="accent3"/>
                </a:solidFill>
              </a:rPr>
              <a:t>Space for partner logo’s </a:t>
            </a:r>
            <a:br>
              <a:rPr lang="en-GB" sz="1000">
                <a:solidFill>
                  <a:schemeClr val="accent3"/>
                </a:solidFill>
              </a:rPr>
            </a:br>
            <a:r>
              <a:rPr lang="en-GB" sz="80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8206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05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445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95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522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5447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9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>
                <a:solidFill>
                  <a:schemeClr val="accent3"/>
                </a:solidFill>
              </a:rPr>
              <a:t>Space for partner logo’s </a:t>
            </a:r>
            <a:br>
              <a:rPr lang="en-GB" sz="1000">
                <a:solidFill>
                  <a:schemeClr val="accent3"/>
                </a:solidFill>
              </a:rPr>
            </a:br>
            <a:r>
              <a:rPr lang="en-GB" sz="80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56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7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om de modelstijlen te bewerken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  <a:p>
            <a:pPr lvl="3"/>
            <a:r>
              <a:rPr lang="en-GB" altLang="en-US" smtClean="0"/>
              <a:t>Vierde niveau</a:t>
            </a:r>
          </a:p>
          <a:p>
            <a:pPr lvl="4"/>
            <a:r>
              <a:rPr lang="en-GB" altLang="en-US" smtClean="0"/>
              <a:t>Vijfde niveau</a:t>
            </a:r>
          </a:p>
          <a:p>
            <a:pPr lvl="4"/>
            <a:endParaRPr lang="en-GB" altLang="en-US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6518" y="6141730"/>
            <a:ext cx="7070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Module 2.4 Incorporating CBM in national (or sub-national/ jurisdictional) REDD+ monitoring</a:t>
            </a:r>
            <a:endParaRPr lang="en-US" sz="1400" i="1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REDD+ training materials by GOFC-GOLD, Wageningen University, World Bank FCPF</a:t>
            </a:r>
          </a:p>
        </p:txBody>
      </p:sp>
      <p:sp>
        <p:nvSpPr>
          <p:cNvPr id="11" name="Chevron 10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n-GB" sz="1200" dirty="0" err="1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35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s.utwente.nl/owa/redir.aspx?C=bzDM56l6EUG-drW8nw0C_J9kQ7BsxtAI0p0y9bTUo_oh_XUWmkBCNLoxU6vjeqMcu43n3RrO6ag.&amp;URL=http://www.youtube.com/watch?v=VjfTF9sVtx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72924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Module </a:t>
            </a:r>
            <a:r>
              <a:rPr lang="en-GB" sz="2800" dirty="0" smtClean="0"/>
              <a:t>2.4 </a:t>
            </a:r>
            <a:r>
              <a:rPr lang="en-GB" sz="2800" dirty="0"/>
              <a:t>Incorporating community based monitoring in national (or jurisdictional) REDD+ monitoring</a:t>
            </a:r>
            <a:endParaRPr lang="en-US" sz="28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0687" y="2232025"/>
            <a:ext cx="4710113" cy="33639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600" i="1" dirty="0" smtClean="0"/>
              <a:t>Module developer:</a:t>
            </a:r>
          </a:p>
          <a:p>
            <a:pPr lvl="1" indent="-531813" eaLnBrk="1" hangingPunct="1">
              <a:lnSpc>
                <a:spcPct val="100000"/>
              </a:lnSpc>
              <a:buNone/>
              <a:defRPr/>
            </a:pPr>
            <a:r>
              <a:rPr lang="en-US" sz="1400" dirty="0" smtClean="0"/>
              <a:t>Margaret Skutsch, </a:t>
            </a:r>
            <a:r>
              <a:rPr lang="en-GB" sz="1400" dirty="0"/>
              <a:t>Universidad Nacional </a:t>
            </a:r>
            <a:br>
              <a:rPr lang="en-GB" sz="1400" dirty="0"/>
            </a:br>
            <a:r>
              <a:rPr lang="en-GB" sz="1400" dirty="0" err="1"/>
              <a:t>Autónoma</a:t>
            </a:r>
            <a:r>
              <a:rPr lang="en-GB" sz="1400" dirty="0"/>
              <a:t> de Mexico</a:t>
            </a:r>
          </a:p>
          <a:p>
            <a:pPr lvl="1" indent="-531813" eaLnBrk="1" hangingPunct="1">
              <a:lnSpc>
                <a:spcPct val="100000"/>
              </a:lnSpc>
              <a:buNone/>
              <a:defRPr/>
            </a:pPr>
            <a:r>
              <a:rPr lang="en-US" sz="1400" dirty="0" smtClean="0"/>
              <a:t>Arturo Balderas Torres, </a:t>
            </a:r>
            <a:r>
              <a:rPr lang="en-GB" sz="1400" dirty="0"/>
              <a:t>Universidad Nacional </a:t>
            </a:r>
            <a:br>
              <a:rPr lang="en-GB" sz="1400" dirty="0"/>
            </a:br>
            <a:r>
              <a:rPr lang="en-GB" sz="1400" dirty="0" err="1"/>
              <a:t>Autónoma</a:t>
            </a:r>
            <a:r>
              <a:rPr lang="en-GB" sz="1400" dirty="0"/>
              <a:t> de </a:t>
            </a:r>
            <a:r>
              <a:rPr lang="en-GB" sz="1400" dirty="0" smtClean="0"/>
              <a:t>Mexico</a:t>
            </a:r>
            <a:br>
              <a:rPr lang="en-GB" sz="1400" dirty="0" smtClean="0"/>
            </a:br>
            <a:endParaRPr lang="en-US" sz="1400" dirty="0" smtClean="0"/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Country example: NEPAL</a:t>
            </a:r>
          </a:p>
        </p:txBody>
      </p:sp>
      <p:pic>
        <p:nvPicPr>
          <p:cNvPr id="12294" name="Picture 1" descr="C:\Users\Eigenaar\Documents\WUR_GOFC_GOLD\Training material GOFC-GOLD\Images ppts\Selected Pics\P624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80" y="2546350"/>
            <a:ext cx="37099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4" y="5762625"/>
            <a:ext cx="8780585" cy="89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8" name="Picture 7" descr="GOFC-Gold Tray cover only 2010_200dpi"/>
          <p:cNvPicPr/>
          <p:nvPr/>
        </p:nvPicPr>
        <p:blipFill>
          <a:blip r:embed="rId4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1" descr="logo_WB FCP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0" name="Rechte verbindingslijn 8"/>
          <p:cNvCxnSpPr/>
          <p:nvPr/>
        </p:nvCxnSpPr>
        <p:spPr>
          <a:xfrm>
            <a:off x="374177" y="585176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7134224" y="5477560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latin typeface="Verdana" pitchFamily="34" charset="0"/>
              </a:rPr>
              <a:t>V1, </a:t>
            </a:r>
            <a:r>
              <a:rPr lang="en-GB" sz="1200" dirty="0" smtClean="0">
                <a:latin typeface="Verdana" pitchFamily="34" charset="0"/>
              </a:rPr>
              <a:t>May</a:t>
            </a:r>
            <a:r>
              <a:rPr lang="en-GB" sz="1200" dirty="0" smtClean="0">
                <a:latin typeface="Verdana" pitchFamily="34" charset="0"/>
              </a:rPr>
              <a:t> </a:t>
            </a:r>
            <a:r>
              <a:rPr lang="en-GB" sz="1200" dirty="0" smtClean="0">
                <a:latin typeface="Verdana" pitchFamily="34" charset="0"/>
              </a:rPr>
              <a:t>2015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Creative Commons </a:t>
            </a:r>
            <a:r>
              <a:rPr lang="en-GB" sz="1100" dirty="0" smtClean="0">
                <a:solidFill>
                  <a:schemeClr val="accent6"/>
                </a:solidFill>
              </a:rPr>
              <a:t>License</a:t>
            </a:r>
            <a:endParaRPr lang="en-GB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Background information</a:t>
            </a:r>
            <a:endParaRPr lang="en-GB" dirty="0"/>
          </a:p>
        </p:txBody>
      </p:sp>
      <p:sp>
        <p:nvSpPr>
          <p:cNvPr id="18437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282700"/>
            <a:ext cx="8521700" cy="4641850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A report on carbon stocks in this project can be found at: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400" dirty="0" smtClean="0"/>
              <a:t>    http://www.ansab.org/publication/forest-carbon-stock-in-community-forests-in-three-watersheds-ludikhola-kayarkhola-and-charnawati/ </a:t>
            </a:r>
          </a:p>
          <a:p>
            <a:pPr eaLnBrk="1" hangingPunct="1"/>
            <a:r>
              <a:rPr lang="en-GB" altLang="en-US" sz="2400" dirty="0" smtClean="0"/>
              <a:t>The guide for community carbon measurement in this project can be found at: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400" dirty="0" smtClean="0"/>
              <a:t>     http://www.forestrynepal.org/publications/book/4772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99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40821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 smtClean="0"/>
              <a:t>Community</a:t>
            </a:r>
            <a:r>
              <a:rPr lang="es-MX" dirty="0" smtClean="0"/>
              <a:t> </a:t>
            </a:r>
            <a:r>
              <a:rPr lang="es-MX" dirty="0" err="1" smtClean="0"/>
              <a:t>forest</a:t>
            </a:r>
            <a:r>
              <a:rPr lang="es-MX" dirty="0" smtClean="0"/>
              <a:t> </a:t>
            </a:r>
            <a:r>
              <a:rPr lang="es-MX" dirty="0" err="1" smtClean="0"/>
              <a:t>management</a:t>
            </a:r>
            <a:endParaRPr lang="es-MX" dirty="0"/>
          </a:p>
        </p:txBody>
      </p:sp>
      <p:sp>
        <p:nvSpPr>
          <p:cNvPr id="13317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405650"/>
            <a:ext cx="8320087" cy="4784725"/>
          </a:xfrm>
        </p:spPr>
        <p:txBody>
          <a:bodyPr/>
          <a:lstStyle/>
          <a:p>
            <a:pPr eaLnBrk="1" hangingPunct="1"/>
            <a:r>
              <a:rPr lang="es-MX" altLang="en-US" sz="2000" dirty="0" smtClean="0"/>
              <a:t>Nepal has a </a:t>
            </a:r>
            <a:r>
              <a:rPr lang="es-MX" altLang="en-US" sz="2000" dirty="0" err="1" smtClean="0"/>
              <a:t>long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history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community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forest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management</a:t>
            </a:r>
            <a:r>
              <a:rPr lang="es-MX" altLang="en-US" sz="2000" dirty="0" smtClean="0"/>
              <a:t>; 25% of </a:t>
            </a:r>
            <a:r>
              <a:rPr lang="es-MX" altLang="en-US" sz="2000" dirty="0" err="1" smtClean="0"/>
              <a:t>all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forests</a:t>
            </a:r>
            <a:r>
              <a:rPr lang="es-MX" altLang="en-US" sz="2000" dirty="0" smtClean="0"/>
              <a:t> in Nepal are </a:t>
            </a:r>
            <a:r>
              <a:rPr lang="es-MX" altLang="en-US" sz="2000" dirty="0" err="1" smtClean="0"/>
              <a:t>managed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by</a:t>
            </a:r>
            <a:r>
              <a:rPr lang="es-MX" altLang="en-US" sz="2000" dirty="0" smtClean="0"/>
              <a:t> local </a:t>
            </a:r>
            <a:r>
              <a:rPr lang="es-MX" altLang="en-US" sz="2000" dirty="0" err="1" smtClean="0"/>
              <a:t>people</a:t>
            </a:r>
            <a:endParaRPr lang="es-MX" altLang="en-US" sz="2000" dirty="0" smtClean="0"/>
          </a:p>
          <a:p>
            <a:pPr eaLnBrk="1" hangingPunct="1"/>
            <a:r>
              <a:rPr lang="es-MX" altLang="en-US" sz="2000" dirty="0" err="1" smtClean="0"/>
              <a:t>It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is</a:t>
            </a:r>
            <a:r>
              <a:rPr lang="es-MX" altLang="en-US" sz="2000" dirty="0" smtClean="0"/>
              <a:t> done at sub-</a:t>
            </a:r>
            <a:r>
              <a:rPr lang="es-MX" altLang="en-US" sz="2000" dirty="0" err="1" smtClean="0"/>
              <a:t>village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level</a:t>
            </a:r>
            <a:r>
              <a:rPr lang="es-MX" altLang="en-US" sz="2000" dirty="0" smtClean="0"/>
              <a:t>, </a:t>
            </a:r>
            <a:r>
              <a:rPr lang="es-MX" altLang="en-US" sz="2000" dirty="0" err="1" smtClean="0"/>
              <a:t>through</a:t>
            </a:r>
            <a:r>
              <a:rPr lang="es-MX" altLang="en-US" sz="2000" dirty="0" smtClean="0"/>
              <a:t> ´</a:t>
            </a:r>
            <a:r>
              <a:rPr lang="es-MX" altLang="en-US" sz="2000" dirty="0" err="1" smtClean="0"/>
              <a:t>Forest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User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Groups</a:t>
            </a:r>
            <a:r>
              <a:rPr lang="es-MX" altLang="en-US" sz="2000" dirty="0" smtClean="0"/>
              <a:t>´ (FUG),  </a:t>
            </a:r>
            <a:r>
              <a:rPr lang="es-MX" altLang="en-US" sz="2000" dirty="0" err="1" smtClean="0"/>
              <a:t>which</a:t>
            </a:r>
            <a:r>
              <a:rPr lang="es-MX" altLang="en-US" sz="2000" dirty="0" smtClean="0"/>
              <a:t> are </a:t>
            </a:r>
            <a:r>
              <a:rPr lang="es-MX" altLang="en-US" sz="2000" dirty="0" err="1" smtClean="0"/>
              <a:t>groups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around</a:t>
            </a:r>
            <a:r>
              <a:rPr lang="es-MX" altLang="en-US" sz="2000" dirty="0" smtClean="0"/>
              <a:t> 10-25 </a:t>
            </a:r>
            <a:r>
              <a:rPr lang="es-MX" altLang="en-US" sz="2000" dirty="0" err="1" smtClean="0"/>
              <a:t>families</a:t>
            </a:r>
            <a:endParaRPr lang="es-MX" altLang="en-US" sz="2000" dirty="0" smtClean="0"/>
          </a:p>
          <a:p>
            <a:pPr lvl="1" eaLnBrk="1" hangingPunct="1"/>
            <a:r>
              <a:rPr lang="es-MX" altLang="en-US" sz="1800" dirty="0" err="1" smtClean="0"/>
              <a:t>FUGs</a:t>
            </a:r>
            <a:r>
              <a:rPr lang="es-MX" altLang="en-US" sz="1800" dirty="0" smtClean="0"/>
              <a:t> are </a:t>
            </a:r>
            <a:r>
              <a:rPr lang="es-MX" altLang="en-US" sz="1800" dirty="0" err="1" smtClean="0"/>
              <a:t>autonomous</a:t>
            </a:r>
            <a:r>
              <a:rPr lang="es-MX" altLang="en-US" sz="1800" dirty="0" smtClean="0"/>
              <a:t>, </a:t>
            </a:r>
            <a:r>
              <a:rPr lang="es-MX" altLang="en-US" sz="1800" dirty="0" err="1" smtClean="0"/>
              <a:t>self-governing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organisations</a:t>
            </a:r>
            <a:endParaRPr lang="es-MX" altLang="en-US" sz="1800" dirty="0" smtClean="0"/>
          </a:p>
          <a:p>
            <a:pPr lvl="1" eaLnBrk="1" hangingPunct="1"/>
            <a:r>
              <a:rPr lang="es-MX" altLang="en-US" sz="1800" dirty="0" err="1" smtClean="0"/>
              <a:t>Each</a:t>
            </a:r>
            <a:r>
              <a:rPr lang="es-MX" altLang="en-US" sz="1800" dirty="0" smtClean="0"/>
              <a:t> FUG </a:t>
            </a:r>
            <a:r>
              <a:rPr lang="es-MX" altLang="en-US" sz="1800" dirty="0" err="1" smtClean="0"/>
              <a:t>is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allocated</a:t>
            </a:r>
            <a:r>
              <a:rPr lang="es-MX" altLang="en-US" sz="1800" dirty="0" smtClean="0"/>
              <a:t> a </a:t>
            </a:r>
            <a:r>
              <a:rPr lang="es-MX" altLang="en-US" sz="1800" dirty="0" err="1" smtClean="0"/>
              <a:t>certain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part</a:t>
            </a:r>
            <a:r>
              <a:rPr lang="es-MX" altLang="en-US" sz="1800" dirty="0" smtClean="0"/>
              <a:t> of </a:t>
            </a:r>
            <a:r>
              <a:rPr lang="es-MX" altLang="en-US" sz="1800" dirty="0" err="1" smtClean="0"/>
              <a:t>the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forest</a:t>
            </a:r>
            <a:r>
              <a:rPr lang="es-MX" altLang="en-US" sz="1800" dirty="0" smtClean="0"/>
              <a:t>, and </a:t>
            </a:r>
            <a:r>
              <a:rPr lang="es-MX" altLang="en-US" sz="1800" dirty="0" err="1" smtClean="0"/>
              <a:t>there</a:t>
            </a:r>
            <a:r>
              <a:rPr lang="es-MX" altLang="en-US" sz="1800" dirty="0" smtClean="0"/>
              <a:t> are </a:t>
            </a:r>
            <a:r>
              <a:rPr lang="es-MX" altLang="en-US" sz="1800" dirty="0" err="1" smtClean="0"/>
              <a:t>quotas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for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the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amount</a:t>
            </a:r>
            <a:r>
              <a:rPr lang="es-MX" altLang="en-US" sz="1800" dirty="0" smtClean="0"/>
              <a:t> of </a:t>
            </a:r>
            <a:r>
              <a:rPr lang="es-MX" altLang="en-US" sz="1800" dirty="0" err="1" smtClean="0"/>
              <a:t>forest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products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each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family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is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allowed</a:t>
            </a:r>
            <a:r>
              <a:rPr lang="es-MX" altLang="en-US" sz="1800" dirty="0" smtClean="0"/>
              <a:t>, and </a:t>
            </a:r>
            <a:r>
              <a:rPr lang="es-MX" altLang="en-US" sz="1800" dirty="0" err="1" smtClean="0"/>
              <a:t>sometimes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seasonal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restrictions</a:t>
            </a:r>
            <a:r>
              <a:rPr lang="es-MX" altLang="en-US" sz="1800" dirty="0" smtClean="0"/>
              <a:t> are </a:t>
            </a:r>
            <a:r>
              <a:rPr lang="es-MX" altLang="en-US" sz="1800" dirty="0" err="1" smtClean="0"/>
              <a:t>also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present</a:t>
            </a:r>
            <a:endParaRPr lang="es-MX" altLang="en-US" sz="1800" dirty="0" smtClean="0"/>
          </a:p>
          <a:p>
            <a:pPr eaLnBrk="1" hangingPunct="1"/>
            <a:r>
              <a:rPr lang="es-MX" altLang="en-US" sz="2000" dirty="0" smtClean="0"/>
              <a:t>In </a:t>
            </a:r>
            <a:r>
              <a:rPr lang="es-MX" altLang="en-US" sz="2000" dirty="0" err="1" smtClean="0"/>
              <a:t>these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areas</a:t>
            </a:r>
            <a:r>
              <a:rPr lang="es-MX" altLang="en-US" sz="2000" dirty="0" smtClean="0"/>
              <a:t>, </a:t>
            </a:r>
            <a:r>
              <a:rPr lang="es-MX" altLang="en-US" sz="2000" dirty="0" err="1" smtClean="0"/>
              <a:t>deforestation</a:t>
            </a:r>
            <a:r>
              <a:rPr lang="es-MX" altLang="en-US" sz="2000" dirty="0" smtClean="0"/>
              <a:t> and </a:t>
            </a:r>
            <a:r>
              <a:rPr lang="es-MX" altLang="en-US" sz="2000" dirty="0" err="1" smtClean="0"/>
              <a:t>degradation</a:t>
            </a:r>
            <a:r>
              <a:rPr lang="es-MX" altLang="en-US" sz="2000" dirty="0" smtClean="0"/>
              <a:t> has </a:t>
            </a:r>
            <a:r>
              <a:rPr lang="es-MX" altLang="en-US" sz="2000" dirty="0" err="1" smtClean="0"/>
              <a:t>been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halted</a:t>
            </a:r>
            <a:r>
              <a:rPr lang="es-MX" altLang="en-US" sz="2000" dirty="0" smtClean="0"/>
              <a:t>, and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forests</a:t>
            </a:r>
            <a:r>
              <a:rPr lang="es-MX" altLang="en-US" sz="2000" dirty="0" smtClean="0"/>
              <a:t> are </a:t>
            </a:r>
            <a:r>
              <a:rPr lang="es-MX" altLang="en-US" sz="2000" dirty="0" err="1" smtClean="0"/>
              <a:t>beginning</a:t>
            </a:r>
            <a:r>
              <a:rPr lang="es-MX" altLang="en-US" sz="2000" dirty="0" smtClean="0"/>
              <a:t> to </a:t>
            </a:r>
            <a:r>
              <a:rPr lang="es-MX" altLang="en-US" sz="2000" dirty="0" err="1" smtClean="0"/>
              <a:t>regrow</a:t>
            </a:r>
            <a:r>
              <a:rPr lang="es-MX" altLang="en-US" sz="2000" dirty="0" smtClean="0"/>
              <a:t> (</a:t>
            </a:r>
            <a:r>
              <a:rPr lang="es-MX" altLang="en-US" sz="2000" dirty="0" err="1" smtClean="0"/>
              <a:t>forest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enhancement</a:t>
            </a:r>
            <a:r>
              <a:rPr lang="es-MX" altLang="en-U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NORAD </a:t>
            </a:r>
            <a:r>
              <a:rPr lang="es-MX" dirty="0" err="1" smtClean="0"/>
              <a:t>funded</a:t>
            </a:r>
            <a:r>
              <a:rPr lang="es-MX" dirty="0" smtClean="0"/>
              <a:t> </a:t>
            </a:r>
            <a:r>
              <a:rPr lang="es-MX" dirty="0" err="1" smtClean="0"/>
              <a:t>pilot</a:t>
            </a:r>
            <a:r>
              <a:rPr lang="es-MX" dirty="0" smtClean="0"/>
              <a:t> REDD+ </a:t>
            </a:r>
            <a:r>
              <a:rPr lang="es-MX" dirty="0" err="1" smtClean="0"/>
              <a:t>project</a:t>
            </a:r>
            <a:endParaRPr lang="es-MX" dirty="0"/>
          </a:p>
        </p:txBody>
      </p:sp>
      <p:sp>
        <p:nvSpPr>
          <p:cNvPr id="14341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420929"/>
            <a:ext cx="8201025" cy="4333875"/>
          </a:xfrm>
        </p:spPr>
        <p:txBody>
          <a:bodyPr/>
          <a:lstStyle/>
          <a:p>
            <a:pPr eaLnBrk="1" hangingPunct="1"/>
            <a:r>
              <a:rPr lang="es-MX" altLang="en-US" dirty="0" err="1" smtClean="0"/>
              <a:t>Because</a:t>
            </a:r>
            <a:r>
              <a:rPr lang="es-MX" altLang="en-US" dirty="0" smtClean="0"/>
              <a:t> of </a:t>
            </a:r>
            <a:r>
              <a:rPr lang="es-MX" altLang="en-US" dirty="0" err="1" smtClean="0"/>
              <a:t>this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long</a:t>
            </a:r>
            <a:r>
              <a:rPr lang="es-MX" altLang="en-US" dirty="0" smtClean="0"/>
              <a:t> and </a:t>
            </a:r>
            <a:r>
              <a:rPr lang="es-MX" altLang="en-US" dirty="0" err="1" smtClean="0"/>
              <a:t>largely</a:t>
            </a:r>
            <a:r>
              <a:rPr lang="es-MX" altLang="en-US" dirty="0" smtClean="0"/>
              <a:t> positive </a:t>
            </a:r>
            <a:r>
              <a:rPr lang="es-MX" altLang="en-US" dirty="0" err="1" smtClean="0"/>
              <a:t>experience</a:t>
            </a:r>
            <a:r>
              <a:rPr lang="es-MX" altLang="en-US" dirty="0" smtClean="0"/>
              <a:t>, NORAD </a:t>
            </a:r>
            <a:r>
              <a:rPr lang="es-MX" altLang="en-US" dirty="0" err="1" smtClean="0"/>
              <a:t>funded</a:t>
            </a:r>
            <a:r>
              <a:rPr lang="es-MX" altLang="en-US" dirty="0" smtClean="0"/>
              <a:t> a </a:t>
            </a:r>
            <a:r>
              <a:rPr lang="es-MX" altLang="en-US" dirty="0" err="1" smtClean="0"/>
              <a:t>pilot</a:t>
            </a:r>
            <a:r>
              <a:rPr lang="es-MX" altLang="en-US" dirty="0" smtClean="0"/>
              <a:t> REDD+ </a:t>
            </a:r>
            <a:r>
              <a:rPr lang="es-MX" altLang="en-US" dirty="0" err="1" smtClean="0"/>
              <a:t>project</a:t>
            </a:r>
            <a:r>
              <a:rPr lang="es-MX" altLang="en-US" dirty="0" smtClean="0"/>
              <a:t> in Nepal in </a:t>
            </a:r>
            <a:r>
              <a:rPr lang="es-MX" altLang="en-US" dirty="0" err="1" smtClean="0"/>
              <a:t>three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watersheds</a:t>
            </a:r>
            <a:endParaRPr lang="es-MX" altLang="en-US" dirty="0" smtClean="0"/>
          </a:p>
          <a:p>
            <a:pPr eaLnBrk="1" hangingPunct="1"/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project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managed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by</a:t>
            </a:r>
            <a:r>
              <a:rPr lang="es-MX" altLang="en-US" dirty="0" smtClean="0"/>
              <a:t> ICIMOD and </a:t>
            </a:r>
            <a:r>
              <a:rPr lang="es-MX" altLang="en-US" dirty="0" err="1" smtClean="0"/>
              <a:t>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being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carried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out</a:t>
            </a:r>
            <a:r>
              <a:rPr lang="es-MX" altLang="en-US" dirty="0" smtClean="0"/>
              <a:t> in </a:t>
            </a:r>
            <a:r>
              <a:rPr lang="es-MX" altLang="en-US" dirty="0" err="1" smtClean="0"/>
              <a:t>collaboration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with</a:t>
            </a:r>
            <a:r>
              <a:rPr lang="es-MX" altLang="en-US" dirty="0" smtClean="0"/>
              <a:t> FECOFUN, a </a:t>
            </a:r>
            <a:r>
              <a:rPr lang="es-MX" altLang="en-US" dirty="0" err="1" smtClean="0"/>
              <a:t>national</a:t>
            </a:r>
            <a:r>
              <a:rPr lang="es-MX" altLang="en-US" dirty="0" smtClean="0"/>
              <a:t> NGO </a:t>
            </a:r>
            <a:r>
              <a:rPr lang="es-MX" altLang="en-US" dirty="0" err="1" smtClean="0"/>
              <a:t>which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supports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FUGs</a:t>
            </a:r>
            <a:r>
              <a:rPr lang="es-MX" altLang="en-US" dirty="0" smtClean="0"/>
              <a:t> and </a:t>
            </a:r>
            <a:r>
              <a:rPr lang="es-MX" altLang="en-US" dirty="0" err="1" smtClean="0"/>
              <a:t>fights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for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their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rights</a:t>
            </a:r>
            <a:r>
              <a:rPr lang="es-MX" altLang="en-US" dirty="0" smtClean="0"/>
              <a:t>, and ANSAB, </a:t>
            </a:r>
            <a:r>
              <a:rPr lang="es-MX" altLang="en-US" dirty="0" err="1" smtClean="0"/>
              <a:t>an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Asian-based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environmental</a:t>
            </a:r>
            <a:r>
              <a:rPr lang="es-MX" altLang="en-US" dirty="0" smtClean="0"/>
              <a:t> NGO</a:t>
            </a:r>
          </a:p>
          <a:p>
            <a:pPr eaLnBrk="1" hangingPunct="1"/>
            <a:r>
              <a:rPr lang="es-MX" altLang="en-US" dirty="0" err="1" smtClean="0"/>
              <a:t>Among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other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things</a:t>
            </a:r>
            <a:r>
              <a:rPr lang="es-MX" altLang="en-US" dirty="0" smtClean="0"/>
              <a:t>, </a:t>
            </a:r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project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trained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members</a:t>
            </a:r>
            <a:r>
              <a:rPr lang="es-MX" altLang="en-US" dirty="0" smtClean="0"/>
              <a:t> of </a:t>
            </a:r>
            <a:r>
              <a:rPr lang="es-MX" altLang="en-US" dirty="0" err="1" smtClean="0"/>
              <a:t>FUGs</a:t>
            </a:r>
            <a:r>
              <a:rPr lang="es-MX" altLang="en-US" dirty="0" smtClean="0"/>
              <a:t> to do </a:t>
            </a:r>
            <a:r>
              <a:rPr lang="es-MX" altLang="en-US" dirty="0" err="1" smtClean="0"/>
              <a:t>biomass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measurements</a:t>
            </a:r>
            <a:r>
              <a:rPr lang="es-MX" altLang="en-US" dirty="0" smtClean="0"/>
              <a:t> to monitor </a:t>
            </a:r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growth</a:t>
            </a:r>
            <a:r>
              <a:rPr lang="es-MX" altLang="en-US" dirty="0" smtClean="0"/>
              <a:t> of </a:t>
            </a:r>
            <a:r>
              <a:rPr lang="es-MX" altLang="en-US" dirty="0" err="1" smtClean="0"/>
              <a:t>trees</a:t>
            </a:r>
            <a:r>
              <a:rPr lang="es-MX" altLang="en-US" dirty="0" smtClean="0"/>
              <a:t> and </a:t>
            </a:r>
            <a:r>
              <a:rPr lang="es-MX" altLang="en-US" dirty="0" err="1" smtClean="0"/>
              <a:t>shrubs</a:t>
            </a:r>
            <a:r>
              <a:rPr lang="es-MX" altLang="en-US" dirty="0" smtClean="0"/>
              <a:t> in </a:t>
            </a:r>
            <a:r>
              <a:rPr lang="es-MX" altLang="en-US" dirty="0" err="1" smtClean="0"/>
              <a:t>their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forests</a:t>
            </a:r>
            <a:endParaRPr lang="es-MX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95975"/>
            <a:ext cx="9144000" cy="96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Location of the project</a:t>
            </a:r>
            <a:endParaRPr lang="en-GB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225509"/>
            <a:ext cx="8020050" cy="49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52550" y="6296025"/>
            <a:ext cx="643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Map </a:t>
            </a:r>
            <a:r>
              <a:rPr lang="en-GB" dirty="0"/>
              <a:t>courtesy of </a:t>
            </a:r>
            <a:r>
              <a:rPr lang="en-GB" dirty="0" err="1"/>
              <a:t>Norad</a:t>
            </a:r>
            <a:r>
              <a:rPr lang="en-GB" dirty="0"/>
              <a:t>/ICIMOD/</a:t>
            </a:r>
            <a:r>
              <a:rPr lang="en-GB" dirty="0" err="1"/>
              <a:t>Fecofun</a:t>
            </a:r>
            <a:r>
              <a:rPr lang="en-GB" dirty="0"/>
              <a:t>/ANSAB</a:t>
            </a:r>
          </a:p>
        </p:txBody>
      </p:sp>
    </p:spTree>
    <p:extLst>
      <p:ext uri="{BB962C8B-B14F-4D97-AF65-F5344CB8AC3E}">
        <p14:creationId xmlns:p14="http://schemas.microsoft.com/office/powerpoint/2010/main" val="173729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REDD</a:t>
            </a:r>
            <a:r>
              <a:rPr lang="es-MX" dirty="0"/>
              <a:t>+ </a:t>
            </a:r>
            <a:r>
              <a:rPr lang="es-MX" dirty="0" err="1" smtClean="0"/>
              <a:t>pilot</a:t>
            </a:r>
            <a:r>
              <a:rPr lang="es-MX" dirty="0" smtClean="0"/>
              <a:t> </a:t>
            </a:r>
            <a:r>
              <a:rPr lang="es-MX" dirty="0" err="1" smtClean="0"/>
              <a:t>project</a:t>
            </a:r>
            <a:r>
              <a:rPr lang="es-MX" dirty="0" smtClean="0"/>
              <a:t> in Nepal</a:t>
            </a:r>
            <a:endParaRPr lang="es-MX" dirty="0"/>
          </a:p>
        </p:txBody>
      </p:sp>
      <p:sp>
        <p:nvSpPr>
          <p:cNvPr id="1536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85925"/>
            <a:ext cx="8521700" cy="4238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This 10 minute video shows local communities  in the project doing carbon monitoring using the kinds of tree measuring equipment that is explained in this course and in our manual</a:t>
            </a:r>
          </a:p>
          <a:p>
            <a:pPr eaLnBrk="1" hangingPunct="1"/>
            <a:r>
              <a:rPr lang="en-US" altLang="en-US" dirty="0" smtClean="0"/>
              <a:t>It involves people with a very low level of education</a:t>
            </a:r>
            <a:endParaRPr lang="es-MX" altLang="en-US" dirty="0" smtClean="0"/>
          </a:p>
          <a:p>
            <a:pPr eaLnBrk="1" hangingPunct="1"/>
            <a:r>
              <a:rPr lang="en-US" altLang="en-US" u="sng" dirty="0" smtClean="0">
                <a:hlinkClick r:id="rId3"/>
              </a:rPr>
              <a:t>http://www.youtube.com/watch?v=VjfTF9sVtxo</a:t>
            </a:r>
            <a:endParaRPr lang="es-MX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/>
              <a:t>REDD+ </a:t>
            </a:r>
            <a:r>
              <a:rPr lang="es-MX" dirty="0" err="1" smtClean="0"/>
              <a:t>pilot</a:t>
            </a:r>
            <a:r>
              <a:rPr lang="es-MX" dirty="0" smtClean="0"/>
              <a:t> </a:t>
            </a:r>
            <a:r>
              <a:rPr lang="es-MX" dirty="0" err="1" smtClean="0"/>
              <a:t>project</a:t>
            </a:r>
            <a:r>
              <a:rPr lang="es-MX" dirty="0" smtClean="0"/>
              <a:t> </a:t>
            </a:r>
            <a:r>
              <a:rPr lang="es-MX" dirty="0"/>
              <a:t>in Nepal</a:t>
            </a:r>
          </a:p>
        </p:txBody>
      </p:sp>
      <p:sp>
        <p:nvSpPr>
          <p:cNvPr id="16389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293813"/>
            <a:ext cx="8521700" cy="4630737"/>
          </a:xfrm>
        </p:spPr>
        <p:txBody>
          <a:bodyPr/>
          <a:lstStyle/>
          <a:p>
            <a:pPr eaLnBrk="1" hangingPunct="1"/>
            <a:r>
              <a:rPr lang="es-MX" altLang="en-US" dirty="0" err="1" smtClean="0"/>
              <a:t>It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important</a:t>
            </a:r>
            <a:r>
              <a:rPr lang="es-MX" altLang="en-US" dirty="0" smtClean="0"/>
              <a:t> to </a:t>
            </a:r>
            <a:r>
              <a:rPr lang="es-MX" altLang="en-US" dirty="0" err="1" smtClean="0"/>
              <a:t>understand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that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an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example</a:t>
            </a:r>
            <a:r>
              <a:rPr lang="es-MX" altLang="en-US" dirty="0" smtClean="0"/>
              <a:t> of </a:t>
            </a:r>
            <a:r>
              <a:rPr lang="es-MX" altLang="en-US" dirty="0" err="1" smtClean="0"/>
              <a:t>monitoring</a:t>
            </a:r>
            <a:r>
              <a:rPr lang="es-MX" altLang="en-US" dirty="0" smtClean="0"/>
              <a:t> at </a:t>
            </a:r>
            <a:r>
              <a:rPr lang="es-MX" altLang="en-US" dirty="0" err="1" smtClean="0"/>
              <a:t>project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level</a:t>
            </a:r>
            <a:r>
              <a:rPr lang="es-MX" altLang="en-US" dirty="0" smtClean="0"/>
              <a:t>, </a:t>
            </a:r>
            <a:r>
              <a:rPr lang="es-MX" altLang="en-US" dirty="0" err="1" smtClean="0"/>
              <a:t>not</a:t>
            </a:r>
            <a:r>
              <a:rPr lang="es-MX" altLang="en-US" dirty="0" smtClean="0"/>
              <a:t> at </a:t>
            </a:r>
            <a:r>
              <a:rPr lang="es-MX" altLang="en-US" dirty="0" err="1" smtClean="0"/>
              <a:t>national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level</a:t>
            </a:r>
            <a:endParaRPr lang="es-MX" altLang="en-US" dirty="0" smtClean="0"/>
          </a:p>
          <a:p>
            <a:pPr eaLnBrk="1" hangingPunct="1"/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project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was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carried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out</a:t>
            </a:r>
            <a:r>
              <a:rPr lang="es-MX" altLang="en-US" dirty="0" smtClean="0"/>
              <a:t> to </a:t>
            </a:r>
            <a:r>
              <a:rPr lang="es-MX" altLang="en-US" dirty="0" err="1" smtClean="0"/>
              <a:t>demonstrate</a:t>
            </a:r>
            <a:r>
              <a:rPr lang="es-MX" altLang="en-US" dirty="0" smtClean="0"/>
              <a:t>, </a:t>
            </a:r>
            <a:r>
              <a:rPr lang="es-MX" altLang="en-US" dirty="0" err="1" smtClean="0"/>
              <a:t>among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other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things</a:t>
            </a:r>
            <a:r>
              <a:rPr lang="es-MX" altLang="en-US" dirty="0" smtClean="0"/>
              <a:t>, </a:t>
            </a:r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capacity</a:t>
            </a:r>
            <a:r>
              <a:rPr lang="es-MX" altLang="en-US" dirty="0" smtClean="0"/>
              <a:t> of </a:t>
            </a:r>
            <a:r>
              <a:rPr lang="es-MX" altLang="en-US" dirty="0" err="1" smtClean="0"/>
              <a:t>FUGs</a:t>
            </a:r>
            <a:r>
              <a:rPr lang="es-MX" altLang="en-US" dirty="0" smtClean="0"/>
              <a:t> to do </a:t>
            </a:r>
            <a:r>
              <a:rPr lang="es-MX" altLang="en-US" dirty="0" err="1" smtClean="0"/>
              <a:t>this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measurement</a:t>
            </a:r>
            <a:endParaRPr lang="es-MX" altLang="en-US" dirty="0" smtClean="0"/>
          </a:p>
          <a:p>
            <a:pPr eaLnBrk="1" hangingPunct="1"/>
            <a:r>
              <a:rPr lang="es-MX" altLang="en-US" dirty="0" smtClean="0"/>
              <a:t>As </a:t>
            </a:r>
            <a:r>
              <a:rPr lang="es-MX" altLang="en-US" dirty="0" err="1" smtClean="0"/>
              <a:t>well</a:t>
            </a:r>
            <a:r>
              <a:rPr lang="es-MX" altLang="en-US" dirty="0" smtClean="0"/>
              <a:t> as to </a:t>
            </a:r>
            <a:r>
              <a:rPr lang="es-MX" altLang="en-US" dirty="0" err="1" smtClean="0"/>
              <a:t>demonstrate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how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much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carbon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levels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increase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when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forests</a:t>
            </a:r>
            <a:r>
              <a:rPr lang="es-MX" altLang="en-US" dirty="0" smtClean="0"/>
              <a:t> are </a:t>
            </a:r>
            <a:r>
              <a:rPr lang="es-MX" altLang="en-US" dirty="0" err="1" smtClean="0"/>
              <a:t>managed</a:t>
            </a:r>
            <a:r>
              <a:rPr lang="es-MX" altLang="en-US" dirty="0" smtClean="0"/>
              <a:t> in </a:t>
            </a:r>
            <a:r>
              <a:rPr lang="es-MX" altLang="en-US" dirty="0" err="1" smtClean="0"/>
              <a:t>this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way</a:t>
            </a:r>
            <a:endParaRPr lang="es-MX" altLang="en-US" dirty="0" smtClean="0"/>
          </a:p>
          <a:p>
            <a:pPr eaLnBrk="1" hangingPunct="1"/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FUGs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had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all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been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managing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their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forests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for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several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years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already</a:t>
            </a:r>
            <a:r>
              <a:rPr lang="es-MX" altLang="en-US" dirty="0" smtClean="0"/>
              <a:t>, </a:t>
            </a:r>
            <a:r>
              <a:rPr lang="es-MX" altLang="en-US" dirty="0" err="1" smtClean="0"/>
              <a:t>it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was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just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the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carbon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measurements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that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were</a:t>
            </a:r>
            <a:r>
              <a:rPr lang="es-MX" altLang="en-US" dirty="0" smtClean="0"/>
              <a:t> new</a:t>
            </a:r>
          </a:p>
          <a:p>
            <a:pPr eaLnBrk="1" hangingPunct="1"/>
            <a:r>
              <a:rPr lang="es-MX" altLang="en-US" dirty="0" smtClean="0"/>
              <a:t>As </a:t>
            </a:r>
            <a:r>
              <a:rPr lang="es-MX" altLang="en-US" dirty="0" err="1" smtClean="0"/>
              <a:t>yet</a:t>
            </a:r>
            <a:r>
              <a:rPr lang="es-MX" altLang="en-US" dirty="0" smtClean="0"/>
              <a:t>, </a:t>
            </a:r>
            <a:r>
              <a:rPr lang="es-MX" altLang="en-US" dirty="0" err="1" smtClean="0"/>
              <a:t>the</a:t>
            </a:r>
            <a:r>
              <a:rPr lang="es-MX" altLang="en-US" dirty="0" smtClean="0"/>
              <a:t> data has </a:t>
            </a:r>
            <a:r>
              <a:rPr lang="es-MX" altLang="en-US" dirty="0" err="1" smtClean="0"/>
              <a:t>not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been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integrated</a:t>
            </a:r>
            <a:r>
              <a:rPr lang="es-MX" altLang="en-US" dirty="0" smtClean="0"/>
              <a:t> into a </a:t>
            </a:r>
            <a:r>
              <a:rPr lang="es-MX" altLang="en-US" dirty="0" err="1" smtClean="0"/>
              <a:t>national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level</a:t>
            </a:r>
            <a:r>
              <a:rPr lang="es-MX" altLang="en-US" dirty="0" smtClean="0"/>
              <a:t> data base</a:t>
            </a:r>
          </a:p>
          <a:p>
            <a:pPr eaLnBrk="1" hangingPunct="1">
              <a:buFont typeface="Wingdings" pitchFamily="2" charset="2"/>
              <a:buNone/>
            </a:pPr>
            <a:endParaRPr lang="es-MX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696086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 smtClean="0"/>
              <a:t>Distribution</a:t>
            </a:r>
            <a:r>
              <a:rPr lang="es-MX" dirty="0" smtClean="0"/>
              <a:t> of </a:t>
            </a:r>
            <a:r>
              <a:rPr lang="es-MX" dirty="0" err="1" smtClean="0"/>
              <a:t>benefits</a:t>
            </a:r>
            <a:endParaRPr lang="es-MX" dirty="0"/>
          </a:p>
        </p:txBody>
      </p:sp>
      <p:sp>
        <p:nvSpPr>
          <p:cNvPr id="1741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124546"/>
            <a:ext cx="8521700" cy="4927600"/>
          </a:xfrm>
        </p:spPr>
        <p:txBody>
          <a:bodyPr/>
          <a:lstStyle/>
          <a:p>
            <a:pPr eaLnBrk="1" hangingPunct="1"/>
            <a:r>
              <a:rPr lang="es-MX" altLang="en-US" sz="2000" dirty="0" err="1" smtClean="0"/>
              <a:t>Interestingly</a:t>
            </a:r>
            <a:r>
              <a:rPr lang="es-MX" altLang="en-US" sz="2000" dirty="0" smtClean="0"/>
              <a:t>,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data </a:t>
            </a:r>
            <a:r>
              <a:rPr lang="es-MX" altLang="en-US" sz="2000" dirty="0" err="1" smtClean="0"/>
              <a:t>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carbon</a:t>
            </a:r>
            <a:r>
              <a:rPr lang="es-MX" altLang="en-US" sz="2000" dirty="0" smtClean="0"/>
              <a:t> stock </a:t>
            </a:r>
            <a:r>
              <a:rPr lang="es-MX" altLang="en-US" sz="2000" dirty="0" err="1" smtClean="0"/>
              <a:t>increases</a:t>
            </a:r>
            <a:r>
              <a:rPr lang="es-MX" altLang="en-US" sz="2000" dirty="0" smtClean="0"/>
              <a:t> has </a:t>
            </a:r>
            <a:r>
              <a:rPr lang="es-MX" altLang="en-US" sz="2000" dirty="0" err="1" smtClean="0"/>
              <a:t>been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used</a:t>
            </a:r>
            <a:r>
              <a:rPr lang="es-MX" altLang="en-US" sz="2000" dirty="0" smtClean="0"/>
              <a:t> in </a:t>
            </a:r>
            <a:r>
              <a:rPr lang="es-MX" altLang="en-US" sz="2000" dirty="0" err="1" smtClean="0"/>
              <a:t>part</a:t>
            </a:r>
            <a:r>
              <a:rPr lang="es-MX" altLang="en-US" sz="2000" dirty="0" smtClean="0"/>
              <a:t> to determine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distribution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benefits</a:t>
            </a:r>
            <a:r>
              <a:rPr lang="es-MX" altLang="en-US" sz="2000" dirty="0" smtClean="0"/>
              <a:t> to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FUGs</a:t>
            </a:r>
            <a:endParaRPr lang="es-MX" altLang="en-US" sz="2000" dirty="0" smtClean="0"/>
          </a:p>
          <a:p>
            <a:pPr eaLnBrk="1" hangingPunct="1"/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total </a:t>
            </a:r>
            <a:r>
              <a:rPr lang="es-MX" altLang="en-US" sz="2000" dirty="0" err="1" smtClean="0"/>
              <a:t>funding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available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distribution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benefits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is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not</a:t>
            </a:r>
            <a:r>
              <a:rPr lang="es-MX" altLang="en-US" sz="2000" dirty="0"/>
              <a:t> </a:t>
            </a:r>
            <a:r>
              <a:rPr lang="es-MX" altLang="en-US" sz="2000" dirty="0" err="1" smtClean="0"/>
              <a:t>based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total </a:t>
            </a:r>
            <a:r>
              <a:rPr lang="es-MX" altLang="en-US" sz="2000" dirty="0" err="1" smtClean="0"/>
              <a:t>carbon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savings</a:t>
            </a:r>
            <a:r>
              <a:rPr lang="es-MX" altLang="en-US" sz="2000" dirty="0" smtClean="0"/>
              <a:t> (as </a:t>
            </a:r>
            <a:r>
              <a:rPr lang="es-MX" altLang="en-US" sz="2000" dirty="0" err="1" smtClean="0"/>
              <a:t>it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would</a:t>
            </a:r>
            <a:r>
              <a:rPr lang="es-MX" altLang="en-US" sz="2000" dirty="0" smtClean="0"/>
              <a:t> be in a </a:t>
            </a:r>
            <a:r>
              <a:rPr lang="es-MX" altLang="en-US" sz="2000" dirty="0" err="1" smtClean="0"/>
              <a:t>fully</a:t>
            </a:r>
            <a:r>
              <a:rPr lang="es-MX" altLang="en-US" sz="2000" dirty="0" smtClean="0"/>
              <a:t> performance </a:t>
            </a:r>
            <a:r>
              <a:rPr lang="es-MX" altLang="en-US" sz="2000" dirty="0" err="1" smtClean="0"/>
              <a:t>based</a:t>
            </a:r>
            <a:r>
              <a:rPr lang="es-MX" altLang="en-US" sz="2000" dirty="0" smtClean="0"/>
              <a:t> REDD+ </a:t>
            </a:r>
            <a:r>
              <a:rPr lang="es-MX" altLang="en-US" sz="2000" dirty="0" err="1" smtClean="0"/>
              <a:t>scheme</a:t>
            </a:r>
            <a:r>
              <a:rPr lang="es-MX" altLang="en-US" sz="2000" dirty="0" smtClean="0"/>
              <a:t>): a </a:t>
            </a:r>
            <a:r>
              <a:rPr lang="es-MX" altLang="en-US" sz="2000" dirty="0" err="1" smtClean="0"/>
              <a:t>lump</a:t>
            </a:r>
            <a:r>
              <a:rPr lang="es-MX" altLang="en-US" sz="2000" dirty="0" smtClean="0"/>
              <a:t> sum </a:t>
            </a:r>
            <a:r>
              <a:rPr lang="es-MX" altLang="en-US" sz="2000" dirty="0" err="1" smtClean="0"/>
              <a:t>was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agreed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before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project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started</a:t>
            </a:r>
            <a:r>
              <a:rPr lang="es-MX" altLang="en-US" sz="2000" dirty="0" smtClean="0"/>
              <a:t>, and </a:t>
            </a:r>
            <a:r>
              <a:rPr lang="es-MX" altLang="en-US" sz="2000" dirty="0" err="1" smtClean="0"/>
              <a:t>this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had</a:t>
            </a:r>
            <a:r>
              <a:rPr lang="es-MX" altLang="en-US" sz="2000" dirty="0" smtClean="0"/>
              <a:t> to be </a:t>
            </a:r>
            <a:r>
              <a:rPr lang="es-MX" altLang="en-US" sz="2000" dirty="0" err="1" smtClean="0"/>
              <a:t>distributed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between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participating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FUGs</a:t>
            </a:r>
            <a:endParaRPr lang="es-MX" altLang="en-US" sz="2000" dirty="0" smtClean="0"/>
          </a:p>
          <a:p>
            <a:pPr eaLnBrk="1" hangingPunct="1"/>
            <a:r>
              <a:rPr lang="es-MX" altLang="en-US" sz="2000" dirty="0" smtClean="0"/>
              <a:t>A </a:t>
            </a:r>
            <a:r>
              <a:rPr lang="es-MX" altLang="en-US" sz="2000" dirty="0" err="1" smtClean="0"/>
              <a:t>weighted</a:t>
            </a:r>
            <a:r>
              <a:rPr lang="es-MX" altLang="en-US" sz="2000" dirty="0" smtClean="0"/>
              <a:t> formula </a:t>
            </a:r>
            <a:r>
              <a:rPr lang="es-MX" altLang="en-US" sz="2000" dirty="0" err="1" smtClean="0"/>
              <a:t>was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developed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such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that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amount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received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by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each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participating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FUGs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depends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</a:t>
            </a:r>
            <a:endParaRPr lang="es-MX" altLang="en-US" sz="2000" dirty="0" smtClean="0"/>
          </a:p>
          <a:p>
            <a:pPr lvl="1" eaLnBrk="1" hangingPunct="1">
              <a:spcBef>
                <a:spcPts val="500"/>
              </a:spcBef>
            </a:pPr>
            <a:r>
              <a:rPr lang="es-MX" altLang="en-US" sz="2000" dirty="0" smtClean="0"/>
              <a:t>60% </a:t>
            </a:r>
            <a:r>
              <a:rPr lang="es-MX" altLang="en-US" sz="2000" dirty="0" err="1" smtClean="0"/>
              <a:t>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level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poverty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members</a:t>
            </a:r>
            <a:endParaRPr lang="es-MX" altLang="en-US" sz="2000" dirty="0" smtClean="0"/>
          </a:p>
          <a:p>
            <a:pPr lvl="1" eaLnBrk="1" hangingPunct="1">
              <a:spcBef>
                <a:spcPts val="500"/>
              </a:spcBef>
            </a:pPr>
            <a:r>
              <a:rPr lang="es-MX" altLang="en-US" sz="2000" dirty="0" smtClean="0"/>
              <a:t>24% </a:t>
            </a:r>
            <a:r>
              <a:rPr lang="es-MX" altLang="en-US" sz="2000" dirty="0" err="1" smtClean="0"/>
              <a:t>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total stock in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forest</a:t>
            </a:r>
            <a:endParaRPr lang="es-MX" altLang="en-US" sz="2000" dirty="0" smtClean="0"/>
          </a:p>
          <a:p>
            <a:pPr lvl="1" eaLnBrk="1" hangingPunct="1">
              <a:spcBef>
                <a:spcPts val="500"/>
              </a:spcBef>
            </a:pPr>
            <a:r>
              <a:rPr lang="es-MX" altLang="en-US" sz="2000" dirty="0" smtClean="0"/>
              <a:t>16% </a:t>
            </a:r>
            <a:r>
              <a:rPr lang="es-MX" altLang="en-US" sz="2000" dirty="0" err="1" smtClean="0"/>
              <a:t>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measured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increment</a:t>
            </a:r>
            <a:endParaRPr lang="es-MX" altLang="en-US" sz="2000" dirty="0" smtClean="0"/>
          </a:p>
          <a:p>
            <a:pPr eaLnBrk="1" hangingPunct="1"/>
            <a:endParaRPr lang="es-MX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 smtClean="0"/>
              <a:t>Discussion</a:t>
            </a:r>
            <a:r>
              <a:rPr lang="es-MX" dirty="0" smtClean="0"/>
              <a:t> </a:t>
            </a:r>
            <a:r>
              <a:rPr lang="es-MX" dirty="0" err="1" smtClean="0"/>
              <a:t>points</a:t>
            </a:r>
            <a:endParaRPr lang="es-MX" dirty="0"/>
          </a:p>
        </p:txBody>
      </p:sp>
      <p:sp>
        <p:nvSpPr>
          <p:cNvPr id="19461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240136"/>
            <a:ext cx="8404335" cy="47482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s-MX" altLang="en-US" sz="2000" dirty="0" err="1" smtClean="0"/>
              <a:t>Nepali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community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forest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management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is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carried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out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by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small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groups</a:t>
            </a:r>
            <a:r>
              <a:rPr lang="es-MX" altLang="en-US" sz="2000" dirty="0" smtClean="0"/>
              <a:t> (</a:t>
            </a:r>
            <a:r>
              <a:rPr lang="es-MX" altLang="en-US" sz="2000" dirty="0" err="1" smtClean="0"/>
              <a:t>FUGs</a:t>
            </a:r>
            <a:r>
              <a:rPr lang="es-MX" altLang="en-US" sz="2000" dirty="0" smtClean="0"/>
              <a:t>) </a:t>
            </a:r>
            <a:r>
              <a:rPr lang="es-MX" altLang="en-US" sz="2000" dirty="0" err="1" smtClean="0"/>
              <a:t>which</a:t>
            </a:r>
            <a:r>
              <a:rPr lang="es-MX" altLang="en-US" sz="2000" dirty="0" smtClean="0"/>
              <a:t> are </a:t>
            </a:r>
            <a:r>
              <a:rPr lang="es-MX" altLang="en-US" sz="2000" dirty="0" err="1" smtClean="0"/>
              <a:t>independent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political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structures</a:t>
            </a:r>
            <a:r>
              <a:rPr lang="es-MX" altLang="en-US" sz="2000" dirty="0" smtClean="0"/>
              <a:t> at local </a:t>
            </a:r>
            <a:r>
              <a:rPr lang="es-MX" altLang="en-US" sz="2000" dirty="0" err="1" smtClean="0"/>
              <a:t>level</a:t>
            </a:r>
            <a:endParaRPr lang="es-MX" altLang="en-US" sz="2000" dirty="0" smtClean="0"/>
          </a:p>
          <a:p>
            <a:pPr eaLnBrk="1" hangingPunct="1">
              <a:lnSpc>
                <a:spcPct val="100000"/>
              </a:lnSpc>
            </a:pPr>
            <a:r>
              <a:rPr lang="es-MX" altLang="en-US" sz="2000" dirty="0" err="1" smtClean="0"/>
              <a:t>FUGs</a:t>
            </a:r>
            <a:r>
              <a:rPr lang="es-MX" altLang="en-US" sz="2000" dirty="0" smtClean="0"/>
              <a:t> are </a:t>
            </a:r>
            <a:r>
              <a:rPr lang="es-MX" altLang="en-US" sz="2000" dirty="0" err="1" smtClean="0"/>
              <a:t>also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supported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by</a:t>
            </a:r>
            <a:r>
              <a:rPr lang="es-MX" altLang="en-US" sz="2000" dirty="0" smtClean="0"/>
              <a:t> a </a:t>
            </a:r>
            <a:r>
              <a:rPr lang="es-MX" altLang="en-US" sz="2000" dirty="0" err="1" smtClean="0"/>
              <a:t>national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level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union</a:t>
            </a:r>
            <a:r>
              <a:rPr lang="es-MX" altLang="en-US" sz="2000" dirty="0" smtClean="0"/>
              <a:t> (</a:t>
            </a:r>
            <a:r>
              <a:rPr lang="es-MX" altLang="en-US" sz="2000" dirty="0" err="1" smtClean="0"/>
              <a:t>independent</a:t>
            </a:r>
            <a:r>
              <a:rPr lang="es-MX" altLang="en-US" sz="2000" dirty="0" smtClean="0"/>
              <a:t> of </a:t>
            </a:r>
            <a:r>
              <a:rPr lang="es-MX" altLang="en-US" sz="2000" dirty="0" err="1" smtClean="0"/>
              <a:t>government</a:t>
            </a:r>
            <a:r>
              <a:rPr lang="es-MX" altLang="en-US" sz="2000" dirty="0" smtClean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s-MX" altLang="en-US" sz="1800" i="1" dirty="0" err="1" smtClean="0"/>
              <a:t>What</a:t>
            </a:r>
            <a:r>
              <a:rPr lang="es-MX" altLang="en-US" sz="1800" i="1" dirty="0" smtClean="0"/>
              <a:t> are </a:t>
            </a:r>
            <a:r>
              <a:rPr lang="es-MX" altLang="en-US" sz="1800" i="1" dirty="0" err="1" smtClean="0"/>
              <a:t>the</a:t>
            </a:r>
            <a:r>
              <a:rPr lang="es-MX" altLang="en-US" sz="1800" i="1" dirty="0" smtClean="0"/>
              <a:t> </a:t>
            </a:r>
            <a:r>
              <a:rPr lang="es-MX" altLang="en-US" sz="1800" i="1" dirty="0" err="1" smtClean="0"/>
              <a:t>advantages</a:t>
            </a:r>
            <a:r>
              <a:rPr lang="es-MX" altLang="en-US" sz="1800" i="1" dirty="0" smtClean="0"/>
              <a:t> and </a:t>
            </a:r>
            <a:r>
              <a:rPr lang="es-MX" altLang="en-US" sz="1800" i="1" dirty="0" err="1" smtClean="0"/>
              <a:t>disadvantages</a:t>
            </a:r>
            <a:r>
              <a:rPr lang="es-MX" altLang="en-US" sz="1800" i="1" dirty="0" smtClean="0"/>
              <a:t>? </a:t>
            </a:r>
          </a:p>
          <a:p>
            <a:pPr lvl="1" eaLnBrk="1" hangingPunct="1">
              <a:lnSpc>
                <a:spcPct val="100000"/>
              </a:lnSpc>
            </a:pPr>
            <a:r>
              <a:rPr lang="es-MX" altLang="en-US" sz="1800" i="1" dirty="0" err="1" smtClean="0"/>
              <a:t>Is</a:t>
            </a:r>
            <a:r>
              <a:rPr lang="es-MX" altLang="en-US" sz="1800" i="1" dirty="0" smtClean="0"/>
              <a:t> </a:t>
            </a:r>
            <a:r>
              <a:rPr lang="es-MX" altLang="en-US" sz="1800" i="1" dirty="0" err="1" smtClean="0"/>
              <a:t>this</a:t>
            </a:r>
            <a:r>
              <a:rPr lang="es-MX" altLang="en-US" sz="1800" i="1" dirty="0" smtClean="0"/>
              <a:t> a </a:t>
            </a:r>
            <a:r>
              <a:rPr lang="es-MX" altLang="en-US" sz="1800" i="1" dirty="0" err="1" smtClean="0"/>
              <a:t>model</a:t>
            </a:r>
            <a:r>
              <a:rPr lang="es-MX" altLang="en-US" sz="1800" i="1" dirty="0" smtClean="0"/>
              <a:t> </a:t>
            </a:r>
            <a:r>
              <a:rPr lang="es-MX" altLang="en-US" sz="1800" i="1" dirty="0" err="1" smtClean="0"/>
              <a:t>that</a:t>
            </a:r>
            <a:r>
              <a:rPr lang="es-MX" altLang="en-US" sz="1800" i="1" dirty="0" smtClean="0"/>
              <a:t> </a:t>
            </a:r>
            <a:r>
              <a:rPr lang="es-MX" altLang="en-US" sz="1800" i="1" dirty="0" err="1" smtClean="0"/>
              <a:t>could</a:t>
            </a:r>
            <a:r>
              <a:rPr lang="es-MX" altLang="en-US" sz="1800" i="1" dirty="0" smtClean="0"/>
              <a:t> </a:t>
            </a:r>
            <a:r>
              <a:rPr lang="es-MX" altLang="en-US" sz="1800" i="1" dirty="0" err="1" smtClean="0"/>
              <a:t>easily</a:t>
            </a:r>
            <a:r>
              <a:rPr lang="es-MX" altLang="en-US" sz="1800" i="1" dirty="0" smtClean="0"/>
              <a:t> be </a:t>
            </a:r>
            <a:r>
              <a:rPr lang="es-MX" altLang="en-US" sz="1800" i="1" dirty="0" err="1" smtClean="0"/>
              <a:t>replicated</a:t>
            </a:r>
            <a:r>
              <a:rPr lang="es-MX" altLang="en-US" sz="1800" i="1" dirty="0" smtClean="0"/>
              <a:t> in </a:t>
            </a:r>
            <a:r>
              <a:rPr lang="es-MX" altLang="en-US" sz="1800" i="1" dirty="0" err="1" smtClean="0"/>
              <a:t>other</a:t>
            </a:r>
            <a:r>
              <a:rPr lang="es-MX" altLang="en-US" sz="1800" i="1" dirty="0" smtClean="0"/>
              <a:t> </a:t>
            </a:r>
            <a:r>
              <a:rPr lang="es-MX" altLang="en-US" sz="1800" i="1" dirty="0" err="1" smtClean="0"/>
              <a:t>countries</a:t>
            </a:r>
            <a:r>
              <a:rPr lang="es-MX" altLang="en-US" sz="1800" i="1" dirty="0" smtClean="0"/>
              <a:t>?</a:t>
            </a:r>
            <a:r>
              <a:rPr lang="es-MX" altLang="en-US" dirty="0" smtClean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n-US" sz="2000" dirty="0" err="1" smtClean="0"/>
              <a:t>Benefit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distribution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is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skewed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towards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poor</a:t>
            </a:r>
            <a:r>
              <a:rPr lang="es-MX" altLang="en-US" sz="2000" dirty="0" smtClean="0"/>
              <a:t>, </a:t>
            </a:r>
            <a:r>
              <a:rPr lang="es-MX" altLang="en-US" sz="2000" dirty="0" err="1" smtClean="0"/>
              <a:t>who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essentially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get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paid</a:t>
            </a:r>
            <a:r>
              <a:rPr lang="es-MX" altLang="en-US" sz="2000" dirty="0" smtClean="0"/>
              <a:t> more per ton of </a:t>
            </a:r>
            <a:r>
              <a:rPr lang="es-MX" altLang="en-US" sz="2000" dirty="0" err="1" smtClean="0"/>
              <a:t>carbon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saved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than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the</a:t>
            </a:r>
            <a:r>
              <a:rPr lang="es-MX" altLang="en-US" sz="2000" dirty="0" smtClean="0"/>
              <a:t> </a:t>
            </a:r>
            <a:r>
              <a:rPr lang="es-MX" altLang="en-US" sz="2000" dirty="0" err="1" smtClean="0"/>
              <a:t>rich</a:t>
            </a:r>
            <a:r>
              <a:rPr lang="es-MX" altLang="en-US" sz="2000" dirty="0" smtClean="0"/>
              <a:t>  </a:t>
            </a:r>
          </a:p>
          <a:p>
            <a:pPr lvl="1" eaLnBrk="1" hangingPunct="1">
              <a:lnSpc>
                <a:spcPct val="100000"/>
              </a:lnSpc>
            </a:pPr>
            <a:r>
              <a:rPr lang="es-MX" altLang="en-US" sz="1800" dirty="0" err="1" smtClean="0"/>
              <a:t>Discuss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this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from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the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point</a:t>
            </a:r>
            <a:r>
              <a:rPr lang="es-MX" altLang="en-US" sz="1800" dirty="0" smtClean="0"/>
              <a:t> of </a:t>
            </a:r>
            <a:r>
              <a:rPr lang="es-MX" altLang="en-US" sz="1800" dirty="0" err="1" smtClean="0"/>
              <a:t>view</a:t>
            </a:r>
            <a:r>
              <a:rPr lang="es-MX" altLang="en-US" sz="1800" dirty="0" smtClean="0"/>
              <a:t> of (a) </a:t>
            </a:r>
            <a:r>
              <a:rPr lang="es-MX" altLang="en-US" sz="1800" dirty="0" err="1" smtClean="0"/>
              <a:t>ethics</a:t>
            </a:r>
            <a:r>
              <a:rPr lang="es-MX" altLang="en-US" sz="1800" dirty="0" smtClean="0"/>
              <a:t> and (b) </a:t>
            </a:r>
            <a:r>
              <a:rPr lang="es-MX" altLang="en-US" sz="1800" dirty="0" err="1" smtClean="0"/>
              <a:t>environmental</a:t>
            </a:r>
            <a:r>
              <a:rPr lang="es-MX" altLang="en-US" sz="1800" dirty="0" smtClean="0"/>
              <a:t> </a:t>
            </a:r>
            <a:r>
              <a:rPr lang="es-MX" altLang="en-US" sz="1800" dirty="0" err="1" smtClean="0"/>
              <a:t>efficiency</a:t>
            </a:r>
            <a:endParaRPr lang="es-MX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15185</TotalTime>
  <Words>758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Wageningen UR</vt:lpstr>
      <vt:lpstr>Module 2.4 Incorporating community based monitoring in national (or jurisdictional) REDD+ monitoring</vt:lpstr>
      <vt:lpstr>Background information</vt:lpstr>
      <vt:lpstr>Community forest management</vt:lpstr>
      <vt:lpstr>NORAD funded pilot REDD+ project</vt:lpstr>
      <vt:lpstr>Location of the project</vt:lpstr>
      <vt:lpstr>REDD+ pilot project in Nepal</vt:lpstr>
      <vt:lpstr>REDD+ pilot project in Nepal</vt:lpstr>
      <vt:lpstr>Distribution of benefits</vt:lpstr>
      <vt:lpstr>Discussion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Romijn, Erika</cp:lastModifiedBy>
  <cp:revision>731</cp:revision>
  <dcterms:created xsi:type="dcterms:W3CDTF">2011-09-29T08:30:03Z</dcterms:created>
  <dcterms:modified xsi:type="dcterms:W3CDTF">2015-05-21T08:27:05Z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